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0" r:id="rId2"/>
    <p:sldId id="291" r:id="rId3"/>
    <p:sldId id="295" r:id="rId4"/>
    <p:sldId id="299" r:id="rId5"/>
    <p:sldId id="294" r:id="rId6"/>
    <p:sldId id="298" r:id="rId7"/>
    <p:sldId id="293" r:id="rId8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6E01D337-64CE-4BA6-8BFB-A47EA6621B41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CF23031C-1695-453E-895A-E1FCADF5CE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321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AC5F516A-3F4E-4A22-B666-B6C078D71A7D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0617" tIns="45309" rIns="90617" bIns="453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AEC12E2F-7BCD-4079-B3CB-EA84FF6F2C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0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11FAD3-0971-4C67-81C2-68DF47346A1F}" type="datetimeFigureOut">
              <a:rPr lang="en-AU" smtClean="0"/>
              <a:t>20/09/2017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nz/url?url=http://www.ic.gc.ca/app/ccc/srch/nvgt.do?lang%3Deng%26prtl%3D1%26estblmntNo%3D101115400000%26profile%3DcmpltPrfl%26profileId%3D2056%26app%3Dsold&amp;rct=j&amp;frm=1&amp;q=&amp;esrc=s&amp;sa=U&amp;ei=50EXVYC9NM7m8AXIt4D4Ag&amp;ved=0CBUQ9QEwAA&amp;usg=AFQjCNF-N8B67v5Kbngb6LSJgDUZyXi_-w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tmp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hyperlink" Target="http://www.google.co.nz/url?sa=i&amp;rct=j&amp;q=&amp;esrc=s&amp;source=images&amp;cd=&amp;cad=rja&amp;uact=8&amp;ved=&amp;url=http://www.radionz.co.nz/international/pacific-news/323424/spc-notches-up-long-list-of-achievements-over-past-70-years&amp;psig=AFQjCNHLjNMQSleocqKZ9K138dsNTD_9SQ&amp;ust=1504146944862383" TargetMode="External"/><Relationship Id="rId5" Type="http://schemas.openxmlformats.org/officeDocument/2006/relationships/hyperlink" Target="http://www.objectconsulting.com.au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5589240"/>
            <a:ext cx="8208912" cy="1107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164705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Solomon Islands</a:t>
            </a:r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400" b="1" dirty="0" smtClean="0"/>
              <a:t>Rodrick Kidoe</a:t>
            </a:r>
            <a:endParaRPr lang="en-AU" sz="2400" b="1" dirty="0"/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948014" y="4653136"/>
            <a:ext cx="7696200" cy="523783"/>
          </a:xfrm>
        </p:spPr>
        <p:txBody>
          <a:bodyPr>
            <a:normAutofit/>
          </a:bodyPr>
          <a:lstStyle/>
          <a:p>
            <a:r>
              <a:rPr lang="en-AU" dirty="0" smtClean="0"/>
              <a:t>PCRN MEETING 2017 – CRVS for Disasters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28" y="161962"/>
            <a:ext cx="2458944" cy="1578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1248"/>
            <a:ext cx="1122045" cy="96393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05264"/>
            <a:ext cx="576064" cy="736212"/>
          </a:xfrm>
          <a:prstGeom prst="rect">
            <a:avLst/>
          </a:prstGeom>
        </p:spPr>
      </p:pic>
      <p:pic>
        <p:nvPicPr>
          <p:cNvPr id="15" name="Picture 14" descr="Object Consulting – Software development for large-scale business applications, Sydney, Melbourne Australia">
            <a:hlinkClick r:id="rId5" tooltip="&quot;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21288"/>
            <a:ext cx="927735" cy="3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21288"/>
            <a:ext cx="1218565" cy="457200"/>
          </a:xfrm>
          <a:prstGeom prst="rect">
            <a:avLst/>
          </a:prstGeom>
        </p:spPr>
      </p:pic>
      <p:pic>
        <p:nvPicPr>
          <p:cNvPr id="17" name="Picture 16" descr="https://encrypted-tbn1.gstatic.com/images?q=tbn:ANd9GcTqyULz4iedKjR5uCCa6tfQkd80Tmt24kvK_0Lr6I-GFdsKi-KNYKACpQ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17" y="5877272"/>
            <a:ext cx="62293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093296"/>
            <a:ext cx="988060" cy="340360"/>
          </a:xfrm>
          <a:prstGeom prst="rect">
            <a:avLst/>
          </a:prstGeom>
        </p:spPr>
      </p:pic>
      <p:pic>
        <p:nvPicPr>
          <p:cNvPr id="1034" name="Picture 10" descr="Image result for spc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83183"/>
            <a:ext cx="1282976" cy="5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Overview</a:t>
            </a:r>
            <a:endParaRPr lang="en-A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136904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Birth Registration is estimated to be: 42% complete – within 1 year of birth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28% of the total population is estimated to have had their birth registered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Birth </a:t>
            </a:r>
            <a:r>
              <a:rPr lang="en-AU" sz="2000" dirty="0"/>
              <a:t>certificates </a:t>
            </a:r>
            <a:r>
              <a:rPr lang="en-AU" sz="2000" dirty="0" smtClean="0"/>
              <a:t>are provided </a:t>
            </a:r>
            <a:r>
              <a:rPr lang="en-AU" sz="2000" dirty="0"/>
              <a:t>for all </a:t>
            </a:r>
            <a:r>
              <a:rPr lang="en-AU" sz="2000" dirty="0" smtClean="0"/>
              <a:t>new births except the National Referral Hospital births in Honiara as parents are encouraged to collect their child’s certificate at the CR office. </a:t>
            </a:r>
            <a:endParaRPr lang="en-AU" sz="2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Death </a:t>
            </a:r>
            <a:r>
              <a:rPr lang="en-AU" sz="2000" dirty="0"/>
              <a:t>Registration is estimated to be: </a:t>
            </a:r>
            <a:r>
              <a:rPr lang="en-AU" sz="2000" dirty="0" smtClean="0"/>
              <a:t>12% complete – within 1 year of death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Cause of death (from a medical certificate) is provided for 50% of all deaths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3002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committee or coordination mechanism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060848"/>
            <a:ext cx="7488831" cy="3223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75346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Registrar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Undersecretary - MHA </a:t>
            </a:r>
            <a:endParaRPr lang="en-A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660359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Chief Govt. Statistician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/>
              <a:t>Principal Statistician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595" y="4568562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Undersecretary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Chief </a:t>
            </a:r>
            <a:r>
              <a:rPr lang="en-US" sz="1000" dirty="0"/>
              <a:t>Medical Statistician </a:t>
            </a:r>
            <a:endParaRPr lang="en-A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309410"/>
            <a:ext cx="46805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Other Members 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Deputy Director – ICTSU</a:t>
            </a:r>
          </a:p>
          <a:p>
            <a:pPr marL="228600" indent="-228600">
              <a:buAutoNum type="arabicPeriod"/>
            </a:pPr>
            <a:r>
              <a:rPr lang="en-US" sz="1000" dirty="0"/>
              <a:t>UNICEF - Child Protection Specialist &amp; National Child Protection Officer </a:t>
            </a:r>
            <a:endParaRPr lang="en-US" sz="1000" dirty="0" smtClean="0"/>
          </a:p>
          <a:p>
            <a:pPr marL="228600" indent="-228600">
              <a:buAutoNum type="arabicPeriod"/>
            </a:pPr>
            <a:r>
              <a:rPr lang="en-US" sz="1000" dirty="0" smtClean="0"/>
              <a:t>Bloomberg – Country Coordinator 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WHO –  HIS Technical Advisor 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SPC </a:t>
            </a:r>
            <a:r>
              <a:rPr lang="en-US" sz="1000" dirty="0"/>
              <a:t>- SI Coordinator</a:t>
            </a:r>
            <a:endParaRPr lang="en-US" sz="1000" dirty="0" smtClean="0"/>
          </a:p>
          <a:p>
            <a:pPr marL="228600" indent="-228600">
              <a:buAutoNum type="arabicPeriod"/>
            </a:pPr>
            <a:endParaRPr lang="en-AU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036184" y="160196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 National </a:t>
            </a:r>
            <a:r>
              <a:rPr lang="en-US" dirty="0"/>
              <a:t>CRVS </a:t>
            </a:r>
            <a:r>
              <a:rPr lang="en-US" dirty="0" smtClean="0"/>
              <a:t>Committee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3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Targets/Goals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1.      Coverage </a:t>
            </a:r>
            <a:r>
              <a:rPr lang="en-AU" b="1" dirty="0"/>
              <a:t>and quality of birth and death registration is </a:t>
            </a:r>
            <a:r>
              <a:rPr lang="en-AU" b="1" dirty="0" smtClean="0"/>
              <a:t>increased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Phased </a:t>
            </a:r>
            <a:r>
              <a:rPr lang="en-US" dirty="0"/>
              <a:t>expansion of civil registration services to </a:t>
            </a:r>
            <a:r>
              <a:rPr lang="en-US" dirty="0" smtClean="0"/>
              <a:t>provinces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Raise </a:t>
            </a:r>
            <a:r>
              <a:rPr lang="en-US" dirty="0"/>
              <a:t>public awareness through information and education </a:t>
            </a:r>
            <a:r>
              <a:rPr lang="en-US" dirty="0" smtClean="0"/>
              <a:t>campaigns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Late </a:t>
            </a:r>
            <a:r>
              <a:rPr lang="en-US" dirty="0"/>
              <a:t>and delayed registration program and developing a strategy for a nationwide registration </a:t>
            </a:r>
            <a:r>
              <a:rPr lang="en-US" dirty="0" smtClean="0"/>
              <a:t>drive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2.      Institutional </a:t>
            </a:r>
            <a:r>
              <a:rPr lang="en-AU" b="1" dirty="0"/>
              <a:t>capacity of the CRVS system is </a:t>
            </a:r>
            <a:r>
              <a:rPr lang="en-AU" b="1" dirty="0" smtClean="0"/>
              <a:t>strengthened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Develop </a:t>
            </a:r>
            <a:r>
              <a:rPr lang="en-US" dirty="0"/>
              <a:t>the system design and standard processes </a:t>
            </a: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Strengthen </a:t>
            </a:r>
            <a:r>
              <a:rPr lang="en-US" dirty="0"/>
              <a:t>the legislative and policy </a:t>
            </a:r>
            <a:r>
              <a:rPr lang="en-US" dirty="0" smtClean="0"/>
              <a:t>framework</a:t>
            </a:r>
          </a:p>
          <a:p>
            <a:pPr marL="457200" indent="-457200">
              <a:buFont typeface="+mj-lt"/>
              <a:buAutoNum type="alphaLcParenR"/>
            </a:pPr>
            <a:r>
              <a:rPr lang="en-AU" dirty="0"/>
              <a:t>Develop human resources and the organizational </a:t>
            </a:r>
            <a:r>
              <a:rPr lang="en-AU" dirty="0" smtClean="0"/>
              <a:t>structure</a:t>
            </a:r>
          </a:p>
          <a:p>
            <a:pPr marL="457200" indent="-457200">
              <a:buFont typeface="+mj-lt"/>
              <a:buAutoNum type="alphaLcParenR"/>
            </a:pPr>
            <a:r>
              <a:rPr lang="en-AU" dirty="0"/>
              <a:t>Coordinate stakeholders and </a:t>
            </a:r>
            <a:r>
              <a:rPr lang="en-AU" dirty="0" smtClean="0"/>
              <a:t>integrate </a:t>
            </a:r>
            <a:r>
              <a:rPr lang="en-US" dirty="0"/>
              <a:t>CRVS improvement into other national development </a:t>
            </a:r>
            <a:r>
              <a:rPr lang="en-US" dirty="0" smtClean="0"/>
              <a:t>initiatives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Improve </a:t>
            </a:r>
            <a:r>
              <a:rPr lang="en-US" dirty="0"/>
              <a:t>the accessibility and back office functioning of CRO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3.      Registration data is utilized to produce vital statistics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Roll </a:t>
            </a:r>
            <a:r>
              <a:rPr lang="en-US" dirty="0"/>
              <a:t>out a standard medical causes of death form for use in all </a:t>
            </a:r>
            <a:r>
              <a:rPr lang="en-US" dirty="0" smtClean="0"/>
              <a:t>hospitals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Pilot </a:t>
            </a:r>
            <a:r>
              <a:rPr lang="en-US" dirty="0"/>
              <a:t>verbal autopsy for deaths that occur outside of health </a:t>
            </a:r>
            <a:r>
              <a:rPr lang="en-US" dirty="0" smtClean="0"/>
              <a:t>facilities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Use </a:t>
            </a:r>
            <a:r>
              <a:rPr lang="en-US" dirty="0"/>
              <a:t>registration data to </a:t>
            </a:r>
            <a:r>
              <a:rPr lang="en-US" dirty="0" smtClean="0"/>
              <a:t>analyze </a:t>
            </a:r>
            <a:r>
              <a:rPr lang="en-US" dirty="0"/>
              <a:t>and publish vital statistics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41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DATA storage and Protection</a:t>
            </a:r>
            <a:endParaRPr lang="en-A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1369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Where CR data are stored centrally hosted by SIG ICT mainframe.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How records are stored – Both Electronic and paper records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Data are backed up </a:t>
            </a:r>
            <a:r>
              <a:rPr lang="en-US" sz="2000" dirty="0" smtClean="0"/>
              <a:t>- Snapshots </a:t>
            </a:r>
            <a:r>
              <a:rPr lang="en-US" sz="2000" dirty="0"/>
              <a:t>are backed up every four (4) hours daily</a:t>
            </a:r>
            <a:r>
              <a:rPr lang="en-AU" sz="2000" dirty="0" smtClean="0"/>
              <a:t> – off site backup at the NDMO </a:t>
            </a:r>
            <a:r>
              <a:rPr lang="en-US" sz="2000" dirty="0" smtClean="0"/>
              <a:t>- Data </a:t>
            </a:r>
            <a:r>
              <a:rPr lang="en-US" sz="2000" dirty="0"/>
              <a:t>Recovery Site (DR Site)</a:t>
            </a:r>
            <a:r>
              <a:rPr lang="en-AU" sz="2000" dirty="0" smtClean="0"/>
              <a:t> </a:t>
            </a:r>
            <a:endParaRPr lang="en-AU" sz="2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Different levels security and CR data are protected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local duplicate of the hard drive done by SIG ICT,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Copies of paper records done and stored with Civil Registration office.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2015305" cy="9807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661387"/>
            <a:ext cx="1728192" cy="21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b="1" dirty="0"/>
              <a:t>Major challenges FOR CRVS </a:t>
            </a:r>
            <a:br>
              <a:rPr lang="en-AU" sz="3600" b="1" dirty="0"/>
            </a:br>
            <a:r>
              <a:rPr lang="en-AU" sz="3600" b="1" dirty="0"/>
              <a:t>(pre and post Disaster)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Clr>
                <a:srgbClr val="FE8637"/>
              </a:buClr>
              <a:buSzPct val="70000"/>
              <a:buNone/>
            </a:pPr>
            <a:r>
              <a:rPr lang="en-AU" sz="3400" b="1" dirty="0"/>
              <a:t>2 key challenges that you have identified as priorities in your system </a:t>
            </a:r>
            <a:r>
              <a:rPr lang="en-AU" sz="3400" b="1" dirty="0" smtClean="0"/>
              <a:t>planning.</a:t>
            </a:r>
          </a:p>
          <a:p>
            <a:pPr marL="0" indent="0">
              <a:buClr>
                <a:srgbClr val="FE8637"/>
              </a:buClr>
              <a:buSzPct val="70000"/>
              <a:buNone/>
            </a:pPr>
            <a:endParaRPr lang="en-US" altLang="en-US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E8637"/>
              </a:buClr>
              <a:buSzPct val="70000"/>
              <a:buNone/>
            </a:pPr>
            <a:r>
              <a:rPr lang="en-US" altLang="en-US" sz="5600" b="1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Bare </a:t>
            </a:r>
            <a:r>
              <a:rPr lang="en-US" altLang="en-US" sz="5600" b="1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Legal framework with very weak enforcement.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eriod"/>
            </a:pP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policy to guide administrative organization and structure, inter-ministerial collaboration, coordination and strategies to improve and strengthen CRVS.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eriod"/>
            </a:pP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Births and deaths data rarely generated, published and used by policymakers and public.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eriod"/>
            </a:pP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quality, integrity need vast improvement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eriod"/>
            </a:pP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number of late and delayed registrations.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eriod"/>
            </a:pP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eed </a:t>
            </a: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collaboration and sharing in information </a:t>
            </a: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management. </a:t>
            </a:r>
            <a:endParaRPr lang="en-US" altLang="en-US" sz="5600" dirty="0">
              <a:solidFill>
                <a:srgbClr val="575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eriod"/>
            </a:pPr>
            <a:endParaRPr lang="en-US" altLang="en-US" sz="5600" dirty="0">
              <a:solidFill>
                <a:srgbClr val="575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E8637"/>
              </a:buClr>
              <a:buSzPct val="70000"/>
              <a:buNone/>
            </a:pPr>
            <a:r>
              <a:rPr lang="en-US" altLang="en-US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 </a:t>
            </a:r>
            <a:r>
              <a:rPr lang="en-US" altLang="en-US" sz="5600" b="1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r>
              <a:rPr lang="en-US" altLang="en-US" sz="5600" b="1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topography, lack of adequate infrastructure and a very rural based </a:t>
            </a:r>
            <a:r>
              <a:rPr lang="en-US" altLang="en-US" sz="5600" b="1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population.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arenR"/>
            </a:pP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arenR"/>
            </a:pP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</a:t>
            </a: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late and delayed registrations</a:t>
            </a: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-342900">
              <a:buClr>
                <a:srgbClr val="FE8637"/>
              </a:buClr>
              <a:buSzPct val="70000"/>
              <a:buFont typeface="+mj-lt"/>
              <a:buAutoNum type="alphaLcParenR"/>
            </a:pP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information and awareness on the importance and value of civil registration and vital statistics.</a:t>
            </a:r>
          </a:p>
          <a:p>
            <a:pPr indent="-342900">
              <a:buClr>
                <a:srgbClr val="FE8637"/>
              </a:buClr>
              <a:buSzPct val="70000"/>
              <a:buFont typeface="+mj-lt"/>
              <a:buAutoNum type="alphaLcParenR"/>
            </a:pPr>
            <a:r>
              <a:rPr lang="en-US" altLang="en-US" sz="56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</a:t>
            </a:r>
            <a:r>
              <a:rPr lang="en-US" altLang="en-US" sz="56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in a disaster is even more critical &amp; access to registry services may be harder than normal </a:t>
            </a:r>
          </a:p>
          <a:p>
            <a:pPr marL="11430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298" y="5119454"/>
            <a:ext cx="3860678" cy="1549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9" y="5661248"/>
            <a:ext cx="2743438" cy="8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disaster scale up</a:t>
            </a:r>
            <a:endParaRPr lang="en-A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AU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1" dirty="0" smtClean="0"/>
              <a:t>What do you see as the major challenges in your country to providing registration following a disaster.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Information are </a:t>
            </a:r>
            <a:r>
              <a:rPr lang="en-US" dirty="0"/>
              <a:t>not </a:t>
            </a:r>
            <a:r>
              <a:rPr lang="en-US" dirty="0" smtClean="0"/>
              <a:t>organized </a:t>
            </a:r>
            <a:r>
              <a:rPr lang="en-US" dirty="0"/>
              <a:t>or </a:t>
            </a:r>
            <a:r>
              <a:rPr lang="en-US" dirty="0" smtClean="0"/>
              <a:t>coordinated, there </a:t>
            </a:r>
            <a:r>
              <a:rPr lang="en-US" dirty="0"/>
              <a:t>are challenges </a:t>
            </a:r>
            <a:r>
              <a:rPr lang="en-US" dirty="0" smtClean="0"/>
              <a:t>in </a:t>
            </a:r>
            <a:r>
              <a:rPr lang="en-US" dirty="0"/>
              <a:t>accessing </a:t>
            </a:r>
            <a:r>
              <a:rPr lang="en-US" dirty="0" smtClean="0"/>
              <a:t>these </a:t>
            </a:r>
            <a:r>
              <a:rPr lang="en-US" dirty="0"/>
              <a:t>information 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Information and data are </a:t>
            </a:r>
            <a:r>
              <a:rPr lang="en-US" dirty="0"/>
              <a:t>stored in many different locations </a:t>
            </a:r>
            <a:r>
              <a:rPr lang="en-US" dirty="0" smtClean="0"/>
              <a:t>and users need to </a:t>
            </a:r>
            <a:r>
              <a:rPr lang="en-US" dirty="0"/>
              <a:t>obtain </a:t>
            </a:r>
            <a:r>
              <a:rPr lang="en-US" dirty="0" smtClean="0"/>
              <a:t>certain authorization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 proper coordination among different sectors and </a:t>
            </a:r>
            <a:r>
              <a:rPr lang="en-US" dirty="0" smtClean="0"/>
              <a:t>organizations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most cases, information was not shared across committees/limited collaboration</a:t>
            </a:r>
            <a:endParaRPr lang="en-US" dirty="0" smtClean="0"/>
          </a:p>
          <a:p>
            <a:pPr>
              <a:spcAft>
                <a:spcPts val="6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18061</TotalTime>
  <Words>561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Apothecary</vt:lpstr>
      <vt:lpstr>Solomon Islands Rodrick Kidoe</vt:lpstr>
      <vt:lpstr>Overview</vt:lpstr>
      <vt:lpstr>committee or coordination mechanism </vt:lpstr>
      <vt:lpstr>Targets/Goals</vt:lpstr>
      <vt:lpstr>DATA storage and Protection</vt:lpstr>
      <vt:lpstr>Major challenges FOR CRVS  (pre and post Disaster)</vt:lpstr>
      <vt:lpstr>disaster scale up</vt:lpstr>
    </vt:vector>
  </TitlesOfParts>
  <Company>SPC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CRVS for SDGs and Healthy Islands</dc:title>
  <dc:creator>Karen Carter</dc:creator>
  <cp:lastModifiedBy>Selesitina Faamoe</cp:lastModifiedBy>
  <cp:revision>102</cp:revision>
  <cp:lastPrinted>2017-09-18T06:41:24Z</cp:lastPrinted>
  <dcterms:created xsi:type="dcterms:W3CDTF">2016-04-18T04:38:34Z</dcterms:created>
  <dcterms:modified xsi:type="dcterms:W3CDTF">2017-09-19T20:31:52Z</dcterms:modified>
</cp:coreProperties>
</file>